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5" r:id="rId8"/>
    <p:sldId id="264" r:id="rId9"/>
    <p:sldId id="262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1AEA9-97D2-42B6-B3BE-60F089745C72}" type="datetimeFigureOut">
              <a:rPr lang="ru-RU" smtClean="0"/>
              <a:pPr/>
              <a:t>14.07.2014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F816E-17DA-4D78-AA41-AC1FD065BC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1AEA9-97D2-42B6-B3BE-60F089745C72}" type="datetimeFigureOut">
              <a:rPr lang="ru-RU" smtClean="0"/>
              <a:pPr/>
              <a:t>14.07.2014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F816E-17DA-4D78-AA41-AC1FD065BC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1AEA9-97D2-42B6-B3BE-60F089745C72}" type="datetimeFigureOut">
              <a:rPr lang="ru-RU" smtClean="0"/>
              <a:pPr/>
              <a:t>14.07.2014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F816E-17DA-4D78-AA41-AC1FD065BC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1AEA9-97D2-42B6-B3BE-60F089745C72}" type="datetimeFigureOut">
              <a:rPr lang="ru-RU" smtClean="0"/>
              <a:pPr/>
              <a:t>14.07.2014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F816E-17DA-4D78-AA41-AC1FD065BC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1AEA9-97D2-42B6-B3BE-60F089745C72}" type="datetimeFigureOut">
              <a:rPr lang="ru-RU" smtClean="0"/>
              <a:pPr/>
              <a:t>14.07.2014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F816E-17DA-4D78-AA41-AC1FD065BC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1AEA9-97D2-42B6-B3BE-60F089745C72}" type="datetimeFigureOut">
              <a:rPr lang="ru-RU" smtClean="0"/>
              <a:pPr/>
              <a:t>14.07.2014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F816E-17DA-4D78-AA41-AC1FD065BC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1AEA9-97D2-42B6-B3BE-60F089745C72}" type="datetimeFigureOut">
              <a:rPr lang="ru-RU" smtClean="0"/>
              <a:pPr/>
              <a:t>14.07.2014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F816E-17DA-4D78-AA41-AC1FD065BC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1AEA9-97D2-42B6-B3BE-60F089745C72}" type="datetimeFigureOut">
              <a:rPr lang="ru-RU" smtClean="0"/>
              <a:pPr/>
              <a:t>14.07.2014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F816E-17DA-4D78-AA41-AC1FD065BC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1AEA9-97D2-42B6-B3BE-60F089745C72}" type="datetimeFigureOut">
              <a:rPr lang="ru-RU" smtClean="0"/>
              <a:pPr/>
              <a:t>14.07.2014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F816E-17DA-4D78-AA41-AC1FD065BC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1AEA9-97D2-42B6-B3BE-60F089745C72}" type="datetimeFigureOut">
              <a:rPr lang="ru-RU" smtClean="0"/>
              <a:pPr/>
              <a:t>14.07.2014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F816E-17DA-4D78-AA41-AC1FD065BC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1AEA9-97D2-42B6-B3BE-60F089745C72}" type="datetimeFigureOut">
              <a:rPr lang="ru-RU" smtClean="0"/>
              <a:pPr/>
              <a:t>14.07.2014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F816E-17DA-4D78-AA41-AC1FD065BC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5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41AEA9-97D2-42B6-B3BE-60F089745C72}" type="datetimeFigureOut">
              <a:rPr lang="ru-RU" smtClean="0"/>
              <a:pPr/>
              <a:t>14.07.2014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F816E-17DA-4D78-AA41-AC1FD065BC4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www.krokodilnegena.ru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142984"/>
            <a:ext cx="7772400" cy="1643074"/>
          </a:xfrm>
        </p:spPr>
        <p:txBody>
          <a:bodyPr>
            <a:normAutofit/>
          </a:bodyPr>
          <a:lstStyle/>
          <a:p>
            <a:r>
              <a:rPr lang="ru-RU" b="1" i="1" dirty="0">
                <a:solidFill>
                  <a:srgbClr val="C00000"/>
                </a:solidFill>
                <a:latin typeface="Georgia" pitchFamily="18" charset="0"/>
              </a:rPr>
              <a:t>Социальный проект</a:t>
            </a:r>
            <a:br>
              <a:rPr lang="ru-RU" b="1" i="1" dirty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b="1" i="1" dirty="0">
                <a:solidFill>
                  <a:srgbClr val="C00000"/>
                </a:solidFill>
                <a:latin typeface="Georgia" pitchFamily="18" charset="0"/>
              </a:rPr>
              <a:t>«Жизнь в Движении</a:t>
            </a:r>
            <a:r>
              <a:rPr lang="ru-RU" b="1" i="1" dirty="0" smtClean="0">
                <a:solidFill>
                  <a:srgbClr val="C00000"/>
                </a:solidFill>
                <a:latin typeface="Georgia" pitchFamily="18" charset="0"/>
              </a:rPr>
              <a:t>»</a:t>
            </a:r>
            <a:endParaRPr lang="ru-RU" b="1" i="1" dirty="0">
              <a:solidFill>
                <a:srgbClr val="C00000"/>
              </a:solidFill>
              <a:latin typeface="Georgia" pitchFamily="18" charset="0"/>
            </a:endParaRPr>
          </a:p>
        </p:txBody>
      </p:sp>
      <p:pic>
        <p:nvPicPr>
          <p:cNvPr id="4" name="Рисунок 3" descr="http://www.rzemet.pnzreg.ru/files/zemetchino_pnzreg_ru/soc_zashchita/centr_reabilitacii_invalidov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3071834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642910" y="142852"/>
            <a:ext cx="778674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eorgia" pitchFamily="18" charset="0"/>
              </a:rPr>
              <a:t>Муниципальное автономное образовательное учреждение</a:t>
            </a:r>
          </a:p>
          <a:p>
            <a:pPr algn="ctr"/>
            <a:r>
              <a:rPr lang="ru-RU" sz="1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eorgia" pitchFamily="18" charset="0"/>
              </a:rPr>
              <a:t>Дополнительного образования детей</a:t>
            </a:r>
          </a:p>
          <a:p>
            <a:pPr algn="ctr"/>
            <a:r>
              <a:rPr lang="ru-RU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eorgia" pitchFamily="18" charset="0"/>
              </a:rPr>
              <a:t>«Центр дополнительного образования детей»</a:t>
            </a:r>
            <a:endParaRPr lang="ru-RU" sz="1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232" y="274638"/>
            <a:ext cx="6686568" cy="3368676"/>
          </a:xfrm>
        </p:spPr>
        <p:txBody>
          <a:bodyPr>
            <a:normAutofit/>
          </a:bodyPr>
          <a:lstStyle/>
          <a:p>
            <a:r>
              <a:rPr lang="ru-RU" sz="7200" dirty="0" smtClean="0">
                <a:solidFill>
                  <a:srgbClr val="C00000"/>
                </a:solidFill>
                <a:latin typeface="Georgia" pitchFamily="18" charset="0"/>
              </a:rPr>
              <a:t>Спасибо за внимание!</a:t>
            </a:r>
            <a:endParaRPr lang="ru-RU" sz="7200" dirty="0">
              <a:solidFill>
                <a:srgbClr val="C00000"/>
              </a:solidFill>
              <a:latin typeface="Georgia" pitchFamily="18" charset="0"/>
            </a:endParaRPr>
          </a:p>
        </p:txBody>
      </p:sp>
      <p:pic>
        <p:nvPicPr>
          <p:cNvPr id="6" name="Содержимое 5" descr="rechecvetik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2857496"/>
            <a:ext cx="3857652" cy="364933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5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68" y="71414"/>
            <a:ext cx="1981200" cy="257175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3200"/>
            <a:ext cx="8229600" cy="868346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Актуальность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71546"/>
            <a:ext cx="8229600" cy="5500726"/>
          </a:xfrm>
        </p:spPr>
        <p:txBody>
          <a:bodyPr>
            <a:normAutofit fontScale="92500" lnSpcReduction="20000"/>
          </a:bodyPr>
          <a:lstStyle/>
          <a:p>
            <a:pPr marL="0" indent="19050">
              <a:buNone/>
            </a:pPr>
            <a:r>
              <a:rPr lang="ru-RU" dirty="0">
                <a:solidFill>
                  <a:srgbClr val="002060"/>
                </a:solidFill>
                <a:latin typeface="Georgia" pitchFamily="18" charset="0"/>
              </a:rPr>
              <a:t>Дети-инвалиды, и дети с ограниченными возможностями здоровья - это серьёзная трагедия и боль нашего общества, поэтому решать её нужно через объединение различных структур и посильный вклад подрастающего поколения, мальчишек и девчонок</a:t>
            </a:r>
            <a:r>
              <a:rPr lang="ru-RU" dirty="0" smtClean="0">
                <a:solidFill>
                  <a:srgbClr val="002060"/>
                </a:solidFill>
                <a:latin typeface="Georgia" pitchFamily="18" charset="0"/>
              </a:rPr>
              <a:t>.</a:t>
            </a:r>
            <a:r>
              <a:rPr lang="ru-RU" dirty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Georgia" pitchFamily="18" charset="0"/>
              </a:rPr>
              <a:t>Таким </a:t>
            </a:r>
            <a:r>
              <a:rPr lang="ru-RU" dirty="0">
                <a:solidFill>
                  <a:srgbClr val="002060"/>
                </a:solidFill>
                <a:latin typeface="Georgia" pitchFamily="18" charset="0"/>
              </a:rPr>
              <a:t>детям, необходимо, прежде всего, личное общение, ласка, нежность и забота, которую не заменяют даже те созданные условия для их проживания в домах приютов. </a:t>
            </a:r>
            <a:r>
              <a:rPr lang="ru-RU" dirty="0" smtClean="0">
                <a:solidFill>
                  <a:srgbClr val="002060"/>
                </a:solidFill>
                <a:latin typeface="Georgia" pitchFamily="18" charset="0"/>
              </a:rPr>
              <a:t>Поэтому на </a:t>
            </a:r>
            <a:r>
              <a:rPr lang="ru-RU" dirty="0">
                <a:solidFill>
                  <a:srgbClr val="002060"/>
                </a:solidFill>
                <a:latin typeface="Georgia" pitchFamily="18" charset="0"/>
              </a:rPr>
              <a:t>педагогическом собрании Центра дополнительного образования детей было решено о создании социального проекта « Жизнь в движении</a:t>
            </a:r>
            <a:r>
              <a:rPr lang="ru-RU" dirty="0" smtClean="0">
                <a:solidFill>
                  <a:srgbClr val="002060"/>
                </a:solidFill>
                <a:latin typeface="Georgia" pitchFamily="18" charset="0"/>
              </a:rPr>
              <a:t>».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latin typeface="Georgia" pitchFamily="18" charset="0"/>
              </a:rPr>
              <a:t>Цель:</a:t>
            </a:r>
            <a:endParaRPr lang="ru-RU" sz="6000" dirty="0">
              <a:latin typeface="Georgia" pitchFamily="18" charset="0"/>
            </a:endParaRPr>
          </a:p>
        </p:txBody>
      </p:sp>
      <p:pic>
        <p:nvPicPr>
          <p:cNvPr id="4" name="Рисунок 3" descr="41.wmf"/>
          <p:cNvPicPr>
            <a:picLocks noChangeAspect="1"/>
          </p:cNvPicPr>
          <p:nvPr/>
        </p:nvPicPr>
        <p:blipFill>
          <a:blip r:embed="rId2">
            <a:lum bright="20000"/>
          </a:blip>
          <a:stretch>
            <a:fillRect/>
          </a:stretch>
        </p:blipFill>
        <p:spPr>
          <a:xfrm>
            <a:off x="214282" y="3857628"/>
            <a:ext cx="2514600" cy="280035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85860"/>
            <a:ext cx="8715436" cy="4840303"/>
          </a:xfrm>
        </p:spPr>
        <p:txBody>
          <a:bodyPr>
            <a:noAutofit/>
          </a:bodyPr>
          <a:lstStyle/>
          <a:p>
            <a:pPr marL="0" indent="19050" algn="ctr">
              <a:buNone/>
            </a:pPr>
            <a:r>
              <a:rPr lang="ru-RU" sz="4400" dirty="0">
                <a:solidFill>
                  <a:srgbClr val="000066"/>
                </a:solidFill>
                <a:latin typeface="Georgia" pitchFamily="18" charset="0"/>
              </a:rPr>
              <a:t>Раскрытие творческого потенциала детей и подростков с ограниченными возможностями, способствующего их более полной социальной адаптации в современном </a:t>
            </a:r>
            <a:r>
              <a:rPr lang="ru-RU" sz="4400" dirty="0" smtClean="0">
                <a:solidFill>
                  <a:srgbClr val="000066"/>
                </a:solidFill>
                <a:latin typeface="Georgia" pitchFamily="18" charset="0"/>
              </a:rPr>
              <a:t>мире</a:t>
            </a:r>
            <a:endParaRPr lang="ru-RU" sz="4400" dirty="0">
              <a:solidFill>
                <a:srgbClr val="000066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00132"/>
          </a:xfrm>
        </p:spPr>
        <p:txBody>
          <a:bodyPr>
            <a:normAutofit/>
          </a:bodyPr>
          <a:lstStyle/>
          <a:p>
            <a:r>
              <a:rPr lang="ru-RU" dirty="0" smtClean="0"/>
              <a:t>Задачи:</a:t>
            </a:r>
            <a:endParaRPr lang="ru-RU" dirty="0"/>
          </a:p>
        </p:txBody>
      </p:sp>
      <p:pic>
        <p:nvPicPr>
          <p:cNvPr id="4" name="Рисунок 3" descr="ED00019_.WMF"/>
          <p:cNvPicPr>
            <a:picLocks noChangeAspect="1"/>
          </p:cNvPicPr>
          <p:nvPr/>
        </p:nvPicPr>
        <p:blipFill>
          <a:blip r:embed="rId2">
            <a:lum bright="40000"/>
          </a:blip>
          <a:stretch>
            <a:fillRect/>
          </a:stretch>
        </p:blipFill>
        <p:spPr>
          <a:xfrm>
            <a:off x="5232903" y="-24"/>
            <a:ext cx="3911097" cy="3432772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42928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CC0066"/>
                </a:solidFill>
              </a:rPr>
              <a:t>Создать </a:t>
            </a:r>
            <a:r>
              <a:rPr lang="ru-RU" dirty="0">
                <a:solidFill>
                  <a:srgbClr val="CC0066"/>
                </a:solidFill>
              </a:rPr>
              <a:t>банк данных детей – инвалидов и детей с ограниченными возможностями здоровья. Охват детей</a:t>
            </a:r>
            <a:r>
              <a:rPr lang="ru-RU" dirty="0" smtClean="0">
                <a:solidFill>
                  <a:srgbClr val="CC0066"/>
                </a:solidFill>
              </a:rPr>
              <a:t>.</a:t>
            </a:r>
          </a:p>
          <a:p>
            <a:r>
              <a:rPr lang="ru-RU" dirty="0" smtClean="0">
                <a:solidFill>
                  <a:srgbClr val="CC0066"/>
                </a:solidFill>
              </a:rPr>
              <a:t>Организация </a:t>
            </a:r>
            <a:r>
              <a:rPr lang="ru-RU" dirty="0">
                <a:solidFill>
                  <a:srgbClr val="CC0066"/>
                </a:solidFill>
              </a:rPr>
              <a:t>досуга детей – инвалидов</a:t>
            </a:r>
            <a:r>
              <a:rPr lang="ru-RU" dirty="0" smtClean="0">
                <a:solidFill>
                  <a:srgbClr val="CC0066"/>
                </a:solidFill>
              </a:rPr>
              <a:t>.</a:t>
            </a:r>
          </a:p>
          <a:p>
            <a:r>
              <a:rPr lang="ru-RU" dirty="0" smtClean="0">
                <a:solidFill>
                  <a:srgbClr val="CC0066"/>
                </a:solidFill>
              </a:rPr>
              <a:t>Содействие </a:t>
            </a:r>
            <a:r>
              <a:rPr lang="ru-RU" dirty="0">
                <a:solidFill>
                  <a:srgbClr val="CC0066"/>
                </a:solidFill>
              </a:rPr>
              <a:t>развитию творческих способностей детей с ограниченными возможностями, применению их творческого и интеллектуального потенциала.</a:t>
            </a:r>
          </a:p>
          <a:p>
            <a:r>
              <a:rPr lang="ru-RU" dirty="0" smtClean="0">
                <a:solidFill>
                  <a:srgbClr val="CC0066"/>
                </a:solidFill>
              </a:rPr>
              <a:t>Расширение </a:t>
            </a:r>
            <a:r>
              <a:rPr lang="ru-RU" dirty="0">
                <a:solidFill>
                  <a:srgbClr val="CC0066"/>
                </a:solidFill>
              </a:rPr>
              <a:t>кругозора детей, приобретение ими знаний, навыков и умений через ознакомление с различными видами творческой и общественной </a:t>
            </a:r>
            <a:r>
              <a:rPr lang="ru-RU" dirty="0" smtClean="0">
                <a:solidFill>
                  <a:srgbClr val="CC0066"/>
                </a:solidFill>
              </a:rPr>
              <a:t>деятельности.</a:t>
            </a:r>
            <a:endParaRPr lang="ru-RU" dirty="0">
              <a:solidFill>
                <a:srgbClr val="CC0066"/>
              </a:solidFill>
            </a:endParaRP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Формы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3500462"/>
          </a:xfrm>
        </p:spPr>
        <p:txBody>
          <a:bodyPr/>
          <a:lstStyle/>
          <a:p>
            <a:r>
              <a:rPr lang="ru-RU" i="1" dirty="0">
                <a:solidFill>
                  <a:srgbClr val="002060"/>
                </a:solidFill>
                <a:latin typeface="Georgia" pitchFamily="18" charset="0"/>
              </a:rPr>
              <a:t>Индивидуальные, групповые, выездные формы обучения. </a:t>
            </a:r>
            <a:endParaRPr lang="ru-RU" i="1" dirty="0" smtClean="0">
              <a:solidFill>
                <a:srgbClr val="002060"/>
              </a:solidFill>
              <a:latin typeface="Georgia" pitchFamily="18" charset="0"/>
            </a:endParaRPr>
          </a:p>
          <a:p>
            <a:r>
              <a:rPr lang="ru-RU" i="1" dirty="0">
                <a:solidFill>
                  <a:srgbClr val="002060"/>
                </a:solidFill>
                <a:latin typeface="Georgia" pitchFamily="18" charset="0"/>
              </a:rPr>
              <a:t>Дни рождения, круглые столы для родителей с специалистами разных ведомств, встречи, выезды, </a:t>
            </a:r>
            <a:r>
              <a:rPr lang="ru-RU" i="1" dirty="0" smtClean="0">
                <a:solidFill>
                  <a:srgbClr val="002060"/>
                </a:solidFill>
                <a:latin typeface="Georgia" pitchFamily="18" charset="0"/>
              </a:rPr>
              <a:t>семинары, конкурсы </a:t>
            </a:r>
            <a:r>
              <a:rPr lang="ru-RU" i="1" dirty="0">
                <a:solidFill>
                  <a:srgbClr val="002060"/>
                </a:solidFill>
                <a:latin typeface="Georgia" pitchFamily="18" charset="0"/>
              </a:rPr>
              <a:t>и т.д. </a:t>
            </a:r>
          </a:p>
        </p:txBody>
      </p:sp>
      <p:pic>
        <p:nvPicPr>
          <p:cNvPr id="7" name="Рисунок 6" descr="BD00146_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4357694"/>
            <a:ext cx="2214578" cy="2188944"/>
          </a:xfrm>
          <a:prstGeom prst="rect">
            <a:avLst/>
          </a:prstGeom>
        </p:spPr>
      </p:pic>
      <p:pic>
        <p:nvPicPr>
          <p:cNvPr id="8" name="Рисунок 7" descr="SO01575_.WMF"/>
          <p:cNvPicPr>
            <a:picLocks noChangeAspect="1"/>
          </p:cNvPicPr>
          <p:nvPr/>
        </p:nvPicPr>
        <p:blipFill>
          <a:blip r:embed="rId3"/>
          <a:srcRect r="20455"/>
          <a:stretch>
            <a:fillRect/>
          </a:stretch>
        </p:blipFill>
        <p:spPr>
          <a:xfrm>
            <a:off x="3214678" y="4374256"/>
            <a:ext cx="2500330" cy="2116470"/>
          </a:xfrm>
          <a:prstGeom prst="rect">
            <a:avLst/>
          </a:prstGeom>
        </p:spPr>
      </p:pic>
      <p:pic>
        <p:nvPicPr>
          <p:cNvPr id="9" name="Содержимое 3" descr="30.wm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72264" y="4143380"/>
            <a:ext cx="1858963" cy="2259013"/>
          </a:xfrm>
          <a:prstGeom prst="rect">
            <a:avLst/>
          </a:prstGeom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пешите делать добрые дела!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8082" y="142852"/>
            <a:ext cx="1600206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96908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Методы реализации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071546"/>
            <a:ext cx="8572560" cy="5500726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err="1" smtClean="0">
                <a:solidFill>
                  <a:srgbClr val="002060"/>
                </a:solidFill>
                <a:latin typeface="Georgia" pitchFamily="18" charset="0"/>
              </a:rPr>
              <a:t>Безбарьерная</a:t>
            </a:r>
            <a:r>
              <a:rPr lang="ru-RU" b="1" dirty="0" smtClean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Georgia" pitchFamily="18" charset="0"/>
              </a:rPr>
              <a:t>среда, или «Протяни руку помощи</a:t>
            </a:r>
            <a:r>
              <a:rPr lang="ru-RU" b="1" dirty="0" smtClean="0">
                <a:solidFill>
                  <a:srgbClr val="002060"/>
                </a:solidFill>
                <a:latin typeface="Georgia" pitchFamily="18" charset="0"/>
              </a:rPr>
              <a:t>».</a:t>
            </a:r>
            <a:endParaRPr lang="ru-RU" b="1" dirty="0">
              <a:solidFill>
                <a:srgbClr val="002060"/>
              </a:solidFill>
              <a:latin typeface="Georgia" pitchFamily="18" charset="0"/>
            </a:endParaRPr>
          </a:p>
          <a:p>
            <a:r>
              <a:rPr lang="ru-RU" b="1" dirty="0" smtClean="0">
                <a:solidFill>
                  <a:srgbClr val="002060"/>
                </a:solidFill>
                <a:latin typeface="Georgia" pitchFamily="18" charset="0"/>
              </a:rPr>
              <a:t>Всемирный </a:t>
            </a:r>
            <a:r>
              <a:rPr lang="ru-RU" b="1" dirty="0">
                <a:solidFill>
                  <a:srgbClr val="002060"/>
                </a:solidFill>
                <a:latin typeface="Georgia" pitchFamily="18" charset="0"/>
              </a:rPr>
              <a:t>день борьбы с  </a:t>
            </a:r>
            <a:r>
              <a:rPr lang="ru-RU" b="1" dirty="0" err="1">
                <a:solidFill>
                  <a:srgbClr val="002060"/>
                </a:solidFill>
                <a:latin typeface="Georgia" pitchFamily="18" charset="0"/>
              </a:rPr>
              <a:t>СПИДом</a:t>
            </a:r>
            <a:r>
              <a:rPr lang="ru-RU" b="1" dirty="0">
                <a:solidFill>
                  <a:srgbClr val="002060"/>
                </a:solidFill>
                <a:latin typeface="Georgia" pitchFamily="18" charset="0"/>
              </a:rPr>
              <a:t> .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Georgia" pitchFamily="18" charset="0"/>
              </a:rPr>
              <a:t>День </a:t>
            </a:r>
            <a:r>
              <a:rPr lang="ru-RU" b="1" dirty="0">
                <a:solidFill>
                  <a:srgbClr val="002060"/>
                </a:solidFill>
                <a:latin typeface="Georgia" pitchFamily="18" charset="0"/>
              </a:rPr>
              <a:t>защиты </a:t>
            </a:r>
            <a:r>
              <a:rPr lang="ru-RU" b="1" dirty="0" smtClean="0">
                <a:solidFill>
                  <a:srgbClr val="002060"/>
                </a:solidFill>
                <a:latin typeface="Georgia" pitchFamily="18" charset="0"/>
              </a:rPr>
              <a:t>детей. </a:t>
            </a:r>
            <a:endParaRPr lang="ru-RU" b="1" dirty="0">
              <a:solidFill>
                <a:srgbClr val="002060"/>
              </a:solidFill>
              <a:latin typeface="Georgia" pitchFamily="18" charset="0"/>
            </a:endParaRPr>
          </a:p>
          <a:p>
            <a:r>
              <a:rPr lang="ru-RU" b="1" dirty="0" smtClean="0">
                <a:solidFill>
                  <a:srgbClr val="002060"/>
                </a:solidFill>
                <a:latin typeface="Georgia" pitchFamily="18" charset="0"/>
              </a:rPr>
              <a:t>Ежегодная </a:t>
            </a:r>
            <a:r>
              <a:rPr lang="ru-RU" b="1" dirty="0">
                <a:solidFill>
                  <a:srgbClr val="002060"/>
                </a:solidFill>
                <a:latin typeface="Georgia" pitchFamily="18" charset="0"/>
              </a:rPr>
              <a:t>социально направленная акция «Дети наша гордость».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Georgia" pitchFamily="18" charset="0"/>
              </a:rPr>
              <a:t>Благотворительная </a:t>
            </a:r>
            <a:r>
              <a:rPr lang="ru-RU" b="1" dirty="0">
                <a:solidFill>
                  <a:srgbClr val="002060"/>
                </a:solidFill>
                <a:latin typeface="Georgia" pitchFamily="18" charset="0"/>
              </a:rPr>
              <a:t>акция «Семь Я</a:t>
            </a:r>
            <a:r>
              <a:rPr lang="ru-RU" b="1" dirty="0" smtClean="0">
                <a:solidFill>
                  <a:srgbClr val="002060"/>
                </a:solidFill>
                <a:latin typeface="Georgia" pitchFamily="18" charset="0"/>
              </a:rPr>
              <a:t>!».</a:t>
            </a:r>
            <a:endParaRPr lang="ru-RU" b="1" dirty="0">
              <a:solidFill>
                <a:srgbClr val="002060"/>
              </a:solidFill>
              <a:latin typeface="Georgia" pitchFamily="18" charset="0"/>
            </a:endParaRPr>
          </a:p>
          <a:p>
            <a:r>
              <a:rPr lang="ru-RU" b="1" dirty="0" smtClean="0">
                <a:solidFill>
                  <a:srgbClr val="002060"/>
                </a:solidFill>
                <a:latin typeface="Georgia" pitchFamily="18" charset="0"/>
              </a:rPr>
              <a:t>Ежегодная </a:t>
            </a:r>
            <a:r>
              <a:rPr lang="ru-RU" b="1" dirty="0">
                <a:solidFill>
                  <a:srgbClr val="002060"/>
                </a:solidFill>
                <a:latin typeface="Georgia" pitchFamily="18" charset="0"/>
              </a:rPr>
              <a:t>Благотворительная Акция «Школьник будь готов</a:t>
            </a:r>
            <a:r>
              <a:rPr lang="ru-RU" b="1" dirty="0" smtClean="0">
                <a:solidFill>
                  <a:srgbClr val="002060"/>
                </a:solidFill>
                <a:latin typeface="Georgia" pitchFamily="18" charset="0"/>
              </a:rPr>
              <a:t>!».</a:t>
            </a:r>
            <a:endParaRPr lang="ru-RU" b="1" dirty="0">
              <a:solidFill>
                <a:srgbClr val="002060"/>
              </a:solidFill>
              <a:latin typeface="Georgia" pitchFamily="18" charset="0"/>
            </a:endParaRPr>
          </a:p>
          <a:p>
            <a:r>
              <a:rPr lang="ru-RU" b="1" dirty="0" smtClean="0">
                <a:solidFill>
                  <a:srgbClr val="002060"/>
                </a:solidFill>
                <a:latin typeface="Georgia" pitchFamily="18" charset="0"/>
              </a:rPr>
              <a:t>Благотворительная </a:t>
            </a:r>
            <a:r>
              <a:rPr lang="ru-RU" b="1" dirty="0">
                <a:solidFill>
                  <a:srgbClr val="002060"/>
                </a:solidFill>
                <a:latin typeface="Georgia" pitchFamily="18" charset="0"/>
              </a:rPr>
              <a:t>акция «Стань дед морозом</a:t>
            </a:r>
            <a:r>
              <a:rPr lang="ru-RU" b="1" dirty="0" smtClean="0">
                <a:solidFill>
                  <a:srgbClr val="002060"/>
                </a:solidFill>
                <a:latin typeface="Georgia" pitchFamily="18" charset="0"/>
              </a:rPr>
              <a:t>!» </a:t>
            </a:r>
            <a:r>
              <a:rPr lang="ru-RU" b="1" dirty="0">
                <a:solidFill>
                  <a:srgbClr val="002060"/>
                </a:solidFill>
                <a:latin typeface="Georgia" pitchFamily="18" charset="0"/>
              </a:rPr>
              <a:t>и Благотворительная акция </a:t>
            </a:r>
            <a:r>
              <a:rPr lang="ru-RU" b="1" dirty="0" smtClean="0">
                <a:solidFill>
                  <a:srgbClr val="002060"/>
                </a:solidFill>
                <a:latin typeface="Georgia" pitchFamily="18" charset="0"/>
              </a:rPr>
              <a:t>«Елочка Добра».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Georgia" pitchFamily="18" charset="0"/>
              </a:rPr>
              <a:t>Конкурсы: </a:t>
            </a:r>
            <a:r>
              <a:rPr lang="ru-RU" b="1" dirty="0">
                <a:solidFill>
                  <a:srgbClr val="002060"/>
                </a:solidFill>
                <a:latin typeface="Georgia" pitchFamily="18" charset="0"/>
              </a:rPr>
              <a:t>презентаций, </a:t>
            </a:r>
            <a:r>
              <a:rPr lang="ru-RU" b="1" dirty="0" smtClean="0">
                <a:solidFill>
                  <a:srgbClr val="002060"/>
                </a:solidFill>
                <a:latin typeface="Georgia" pitchFamily="18" charset="0"/>
              </a:rPr>
              <a:t>видеороликов, фото и т.д.</a:t>
            </a:r>
            <a:endParaRPr lang="ru-RU" b="1" dirty="0">
              <a:solidFill>
                <a:srgbClr val="00206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5762" y="142852"/>
            <a:ext cx="8401080" cy="6500858"/>
          </a:xfrm>
        </p:spPr>
        <p:txBody>
          <a:bodyPr>
            <a:normAutofit fontScale="92500"/>
          </a:bodyPr>
          <a:lstStyle/>
          <a:p>
            <a:pPr marL="0" indent="19050" algn="ctr">
              <a:buNone/>
            </a:pPr>
            <a:r>
              <a:rPr lang="ru-RU" sz="3600" b="1" i="1" dirty="0" smtClean="0">
                <a:solidFill>
                  <a:srgbClr val="C00000"/>
                </a:solidFill>
                <a:latin typeface="Georgia" pitchFamily="18" charset="0"/>
              </a:rPr>
              <a:t>Человек рождается и живет на Земле для того, чтобы делать добро. Может быть, именно поэтому еще в старой азбуке, когда буквы алфавита обозначались самыми близкими человеку словами: З – «земля», Л – «люди», М – «мысль», а буква Д обозначалась словом «ДОБРО». Азбука как бы призывала: Люди Земли! Мыслите, Думайте и Творите Добро!</a:t>
            </a:r>
            <a:endParaRPr lang="ru-RU" sz="3600" b="1" i="1" dirty="0">
              <a:solidFill>
                <a:srgbClr val="C0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6226196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CC0066"/>
                </a:solidFill>
                <a:latin typeface="Georgia" pitchFamily="18" charset="0"/>
              </a:rPr>
              <a:t>В каждом из нас есть маленькое солнце. Это солнце – доброта. Добрый человек – это тот, кто любит людей и помогает им. Доброта, способность чувствовать радость и боль другого человека как свою личную, чувство милосердия делают в конечном итоге человека ЧЕЛОВЕКОМ.</a:t>
            </a:r>
            <a:endParaRPr lang="ru-RU" i="1" dirty="0">
              <a:solidFill>
                <a:srgbClr val="CC0066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Ожидаемые </a:t>
            </a:r>
            <a:r>
              <a:rPr lang="ru-RU" b="1" dirty="0">
                <a:solidFill>
                  <a:srgbClr val="C00000"/>
                </a:solidFill>
              </a:rPr>
              <a:t>результаты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5" name="Рисунок 4" descr="i.jpg"/>
          <p:cNvPicPr>
            <a:picLocks noChangeAspect="1"/>
          </p:cNvPicPr>
          <p:nvPr/>
        </p:nvPicPr>
        <p:blipFill>
          <a:blip r:embed="rId2">
            <a:lum bright="40000"/>
          </a:blip>
          <a:stretch>
            <a:fillRect/>
          </a:stretch>
        </p:blipFill>
        <p:spPr>
          <a:xfrm>
            <a:off x="6242697" y="4643446"/>
            <a:ext cx="2648907" cy="1928816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142984"/>
            <a:ext cx="8429684" cy="5286412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000066"/>
                </a:solidFill>
              </a:rPr>
              <a:t>Итоговым мероприятием социального проекта «Жизнь в движении» планируется провести благотворительный концерт «Мы дети Джиды» к 1 июня 2015г День защиты детей. Где дети могут продемонстрировать свои умения, навыки, результаты за год обучения в </a:t>
            </a:r>
            <a:r>
              <a:rPr lang="ru-RU" dirty="0" smtClean="0">
                <a:solidFill>
                  <a:srgbClr val="000066"/>
                </a:solidFill>
              </a:rPr>
              <a:t>ЦДОД;</a:t>
            </a:r>
            <a:endParaRPr lang="ru-RU" dirty="0">
              <a:solidFill>
                <a:srgbClr val="000066"/>
              </a:solidFill>
            </a:endParaRPr>
          </a:p>
          <a:p>
            <a:r>
              <a:rPr lang="ru-RU" dirty="0" smtClean="0">
                <a:solidFill>
                  <a:srgbClr val="000066"/>
                </a:solidFill>
              </a:rPr>
              <a:t>Реальная </a:t>
            </a:r>
            <a:r>
              <a:rPr lang="ru-RU" dirty="0">
                <a:solidFill>
                  <a:srgbClr val="000066"/>
                </a:solidFill>
              </a:rPr>
              <a:t>материальная и психологическая помощь детям инвалидам, и детям с ограниченными возможностями </a:t>
            </a:r>
            <a:r>
              <a:rPr lang="ru-RU" dirty="0" smtClean="0">
                <a:solidFill>
                  <a:srgbClr val="000066"/>
                </a:solidFill>
              </a:rPr>
              <a:t>здоровья</a:t>
            </a:r>
            <a:r>
              <a:rPr lang="ru-RU" dirty="0">
                <a:solidFill>
                  <a:srgbClr val="000066"/>
                </a:solidFill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463</Words>
  <Application>Microsoft Office PowerPoint</Application>
  <PresentationFormat>Экран (4:3)</PresentationFormat>
  <Paragraphs>32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Социальный проект «Жизнь в Движении»</vt:lpstr>
      <vt:lpstr>Актуальность</vt:lpstr>
      <vt:lpstr>Цель:</vt:lpstr>
      <vt:lpstr>Задачи:</vt:lpstr>
      <vt:lpstr>Формы</vt:lpstr>
      <vt:lpstr>Методы реализации</vt:lpstr>
      <vt:lpstr>Слайд 7</vt:lpstr>
      <vt:lpstr>В каждом из нас есть маленькое солнце. Это солнце – доброта. Добрый человек – это тот, кто любит людей и помогает им. Доброта, способность чувствовать радость и боль другого человека как свою личную, чувство милосердия делают в конечном итоге человека ЧЕЛОВЕКОМ.</vt:lpstr>
      <vt:lpstr>Ожидаемые результаты</vt:lpstr>
      <vt:lpstr>Спасибо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Социальный проект «Жизнь в Движении»</dc:title>
  <dc:creator>Admin</dc:creator>
  <cp:lastModifiedBy>Admin</cp:lastModifiedBy>
  <cp:revision>13</cp:revision>
  <dcterms:created xsi:type="dcterms:W3CDTF">2014-07-11T04:31:54Z</dcterms:created>
  <dcterms:modified xsi:type="dcterms:W3CDTF">2014-07-14T04:41:54Z</dcterms:modified>
</cp:coreProperties>
</file>